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3"/>
  </p:notesMasterIdLst>
  <p:handoutMasterIdLst>
    <p:handoutMasterId r:id="rId4"/>
  </p:handoutMasterIdLst>
  <p:sldIdLst>
    <p:sldId id="272" r:id="rId2"/>
  </p:sldIdLst>
  <p:sldSz cx="132715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 userDrawn="1">
          <p15:clr>
            <a:srgbClr val="A4A3A4"/>
          </p15:clr>
        </p15:guide>
        <p15:guide id="2" orient="horz" pos="391" userDrawn="1">
          <p15:clr>
            <a:srgbClr val="A4A3A4"/>
          </p15:clr>
        </p15:guide>
        <p15:guide id="6" pos="4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746FB4"/>
    <a:srgbClr val="209E77"/>
    <a:srgbClr val="E7AB06"/>
    <a:srgbClr val="FFFFFF"/>
    <a:srgbClr val="F5C9CA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0" autoAdjust="0"/>
  </p:normalViewPr>
  <p:slideViewPr>
    <p:cSldViewPr snapToGrid="0" showGuides="1">
      <p:cViewPr varScale="1">
        <p:scale>
          <a:sx n="69" d="100"/>
          <a:sy n="69" d="100"/>
        </p:scale>
        <p:origin x="328" y="44"/>
      </p:cViewPr>
      <p:guideLst>
        <p:guide orient="horz" pos="936"/>
        <p:guide orient="horz" pos="391"/>
        <p:guide pos="4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24-01-2022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24-01-2022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125" y="685800"/>
            <a:ext cx="6635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23257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6"/>
            <a:ext cx="6487138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09" y="4053600"/>
            <a:ext cx="5384635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41110" y="3007286"/>
            <a:ext cx="5384634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39382" y="1020201"/>
            <a:ext cx="5384634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41111" y="1635125"/>
            <a:ext cx="11987551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3"/>
            <a:ext cx="11987550" cy="865187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796460" y="4903567"/>
            <a:ext cx="6475040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6475040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796460" y="2036763"/>
            <a:ext cx="6475040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6475040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1" y="620714"/>
            <a:ext cx="11987551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58581" y="612885"/>
            <a:ext cx="127100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1" y="1628776"/>
            <a:ext cx="11987551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34306" y="5934971"/>
            <a:ext cx="11995181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2" y="1628775"/>
            <a:ext cx="5832989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797402" y="1628775"/>
            <a:ext cx="5831261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5"/>
            <a:ext cx="11987550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41111" y="1628775"/>
            <a:ext cx="11987551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6487138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42705"/>
            <a:ext cx="5424379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39382" y="2610942"/>
            <a:ext cx="5384634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32715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641112" y="613650"/>
            <a:ext cx="11987550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sz="3200" baseline="0" dirty="0">
                <a:solidFill>
                  <a:schemeClr val="tx1"/>
                </a:solidFill>
              </a:rPr>
              <a:t> </a:t>
            </a:r>
            <a:r>
              <a:rPr lang="da-DK" sz="1800" baseline="0" dirty="0">
                <a:solidFill>
                  <a:schemeClr val="tx1"/>
                </a:solidFill>
              </a:rPr>
              <a:t>– </a:t>
            </a:r>
            <a:r>
              <a:rPr lang="da-DK" sz="1800" dirty="0">
                <a:solidFill>
                  <a:schemeClr val="tx1"/>
                </a:solidFill>
              </a:rPr>
              <a:t>Slet, før du færdiggør din</a:t>
            </a:r>
            <a:r>
              <a:rPr lang="da-DK" sz="1800" baseline="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639383" y="1640496"/>
            <a:ext cx="1905264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804796" y="4237555"/>
            <a:ext cx="1910987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639382" y="5678668"/>
            <a:ext cx="206778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525761" y="2940575"/>
            <a:ext cx="430427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816099" y="2582328"/>
            <a:ext cx="1768054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804796" y="3571524"/>
            <a:ext cx="17793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5158723" y="1627125"/>
            <a:ext cx="1779356" cy="2151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5147520" y="4141417"/>
            <a:ext cx="1779356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7284043" y="1640495"/>
            <a:ext cx="177935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7284043" y="2720006"/>
            <a:ext cx="1779356" cy="1809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7284043" y="4765323"/>
            <a:ext cx="177935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7284043" y="5815138"/>
            <a:ext cx="177935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823028" y="4201412"/>
            <a:ext cx="280111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951664" y="2795378"/>
            <a:ext cx="314271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971571" y="3187790"/>
            <a:ext cx="242878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791094" y="1666128"/>
            <a:ext cx="192469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606294" y="1844049"/>
            <a:ext cx="25620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794025" y="1900199"/>
            <a:ext cx="75841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807451" y="2138151"/>
            <a:ext cx="75841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9584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796460" y="691816"/>
            <a:ext cx="6475040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164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164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164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7208603" y="4053600"/>
            <a:ext cx="5420059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7208603" y="3007286"/>
            <a:ext cx="5420059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7208602" y="1020201"/>
            <a:ext cx="5418332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796460" y="2271092"/>
            <a:ext cx="6475040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7208603" y="4053600"/>
            <a:ext cx="5420059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7208604" y="2610942"/>
            <a:ext cx="5402345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3278412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887069" y="-6016"/>
            <a:ext cx="11392524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6"/>
            <a:ext cx="6487138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41112" y="3007286"/>
            <a:ext cx="5384632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53600"/>
            <a:ext cx="5384634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639382" y="1020201"/>
            <a:ext cx="5384634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3278412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887069" y="-6016"/>
            <a:ext cx="11392524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6487138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53600"/>
            <a:ext cx="5384634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639382" y="2610942"/>
            <a:ext cx="5384634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1" y="620714"/>
            <a:ext cx="11987552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641111" y="1635125"/>
            <a:ext cx="11987552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4"/>
            <a:ext cx="11987550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641112" y="1635126"/>
            <a:ext cx="5832989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797401" y="1635126"/>
            <a:ext cx="5831261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796461" y="1635126"/>
            <a:ext cx="583220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3" y="620713"/>
            <a:ext cx="11987550" cy="865187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641112" y="1635125"/>
            <a:ext cx="583392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24-01-2022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641113" y="620714"/>
            <a:ext cx="11987550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641112" y="1635125"/>
            <a:ext cx="11987551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3"/>
            <a:ext cx="132715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65243" y="63578"/>
            <a:ext cx="181260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12" y="96468"/>
            <a:ext cx="2554417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523060" y="85746"/>
            <a:ext cx="759928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2213101" y="85746"/>
            <a:ext cx="415561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1243668" y="85746"/>
            <a:ext cx="887135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24-01-2022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03" userDrawn="1">
          <p15:clr>
            <a:srgbClr val="F26B43"/>
          </p15:clr>
        </p15:guide>
        <p15:guide id="2" pos="7954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404" userDrawn="1">
          <p15:clr>
            <a:srgbClr val="F26B43"/>
          </p15:clr>
        </p15:guide>
        <p15:guide id="6" pos="7955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00598" y="88313"/>
            <a:ext cx="2318435" cy="113837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NHANES 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1999-2018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N=62,160</a:t>
            </a:r>
          </a:p>
        </p:txBody>
      </p:sp>
      <p:sp>
        <p:nvSpPr>
          <p:cNvPr id="3" name="Down Arrow 2"/>
          <p:cNvSpPr/>
          <p:nvPr/>
        </p:nvSpPr>
        <p:spPr>
          <a:xfrm rot="16200000">
            <a:off x="2566357" y="353967"/>
            <a:ext cx="302791" cy="597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ed Rectangle 3"/>
          <p:cNvSpPr/>
          <p:nvPr/>
        </p:nvSpPr>
        <p:spPr>
          <a:xfrm>
            <a:off x="3031735" y="80112"/>
            <a:ext cx="2208932" cy="113837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Data for multiple imputation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N=22,661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00598" y="1351591"/>
            <a:ext cx="2318435" cy="1887795"/>
          </a:xfrm>
          <a:prstGeom prst="roundRect">
            <a:avLst/>
          </a:prstGeom>
          <a:solidFill>
            <a:srgbClr val="D0CECE">
              <a:alpha val="38039"/>
            </a:srgb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>
                <a:solidFill>
                  <a:schemeClr val="tx1"/>
                </a:solidFill>
              </a:rPr>
              <a:t>1999-2000: 9,965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2001-2002: 11,039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2003-2004: 10,122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2005-2006: 10,348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2007-2008: 10,149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2009-2010: 10,537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3031735" y="1351591"/>
            <a:ext cx="2208931" cy="1887795"/>
          </a:xfrm>
          <a:prstGeom prst="roundRect">
            <a:avLst/>
          </a:prstGeom>
          <a:solidFill>
            <a:srgbClr val="D0CECE">
              <a:alpha val="38039"/>
            </a:srgb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>
                <a:solidFill>
                  <a:schemeClr val="tx1"/>
                </a:solidFill>
              </a:rPr>
              <a:t>1999-2000: 3,915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2001-2002: 4,464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2003-2004: 4,034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2005-2006: 3,352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2007-2008: 3,315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2009-2010: 3,581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856009" y="3161413"/>
            <a:ext cx="1756655" cy="136910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No survey weight: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n=39,499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excluded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5843756" y="88313"/>
            <a:ext cx="2460946" cy="4179278"/>
          </a:xfrm>
          <a:prstGeom prst="roundRect">
            <a:avLst>
              <a:gd name="adj" fmla="val 8319"/>
            </a:avLst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Multiple imputation per survey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 k=15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022070" y="3731882"/>
            <a:ext cx="210918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</a:t>
            </a:r>
            <a:r>
              <a:rPr lang="en-GB" b="1" dirty="0" smtClean="0">
                <a:solidFill>
                  <a:schemeClr val="tx1"/>
                </a:solidFill>
              </a:rPr>
              <a:t>15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022070" y="3161413"/>
            <a:ext cx="210918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</a:t>
            </a:r>
            <a:r>
              <a:rPr lang="en-DK" b="1" dirty="0" smtClean="0">
                <a:solidFill>
                  <a:schemeClr val="tx1"/>
                </a:solidFill>
              </a:rPr>
              <a:t>…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022070" y="2594484"/>
            <a:ext cx="210918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</a:t>
            </a:r>
            <a:r>
              <a:rPr lang="en-DK" b="1" dirty="0" smtClean="0">
                <a:solidFill>
                  <a:schemeClr val="tx1"/>
                </a:solidFill>
              </a:rPr>
              <a:t>…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022070" y="2027555"/>
            <a:ext cx="210918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022070" y="1458856"/>
            <a:ext cx="2109180" cy="42199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1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899500" y="88312"/>
            <a:ext cx="2356849" cy="2389693"/>
          </a:xfrm>
          <a:prstGeom prst="roundRect">
            <a:avLst>
              <a:gd name="adj" fmla="val 10419"/>
            </a:avLst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Calculating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NHANES average predicted </a:t>
            </a:r>
            <a:br>
              <a:rPr lang="en-GB" b="1" dirty="0" smtClean="0">
                <a:solidFill>
                  <a:schemeClr val="tx1"/>
                </a:solidFill>
              </a:rPr>
            </a:br>
            <a:r>
              <a:rPr lang="en-GB" b="1" dirty="0" smtClean="0">
                <a:solidFill>
                  <a:schemeClr val="tx1"/>
                </a:solidFill>
              </a:rPr>
              <a:t>probability estimates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8899500" y="3089117"/>
            <a:ext cx="2356848" cy="1178474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Result </a:t>
            </a:r>
            <a:r>
              <a:rPr lang="en-GB" b="1" dirty="0" smtClean="0">
                <a:solidFill>
                  <a:schemeClr val="tx1"/>
                </a:solidFill>
              </a:rPr>
              <a:t>pooling,</a:t>
            </a:r>
            <a:r>
              <a:rPr lang="en-GB" b="1" dirty="0">
                <a:solidFill>
                  <a:schemeClr val="tx1"/>
                </a:solidFill>
              </a:rPr>
              <a:t/>
            </a:r>
            <a:br>
              <a:rPr lang="en-GB" b="1" dirty="0">
                <a:solidFill>
                  <a:schemeClr val="tx1"/>
                </a:solidFill>
              </a:rPr>
            </a:br>
            <a:r>
              <a:rPr lang="en-GB" b="1" dirty="0">
                <a:solidFill>
                  <a:schemeClr val="tx1"/>
                </a:solidFill>
              </a:rPr>
              <a:t>Rubin’s Rules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N=14,638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 rot="16200000">
            <a:off x="5396282" y="350581"/>
            <a:ext cx="302791" cy="597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Down Arrow 26"/>
          <p:cNvSpPr/>
          <p:nvPr/>
        </p:nvSpPr>
        <p:spPr>
          <a:xfrm rot="16200000">
            <a:off x="8457676" y="358782"/>
            <a:ext cx="302791" cy="597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Down Arrow 27"/>
          <p:cNvSpPr/>
          <p:nvPr/>
        </p:nvSpPr>
        <p:spPr>
          <a:xfrm>
            <a:off x="9926528" y="2484842"/>
            <a:ext cx="302791" cy="59743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ounded Rectangle 28"/>
          <p:cNvSpPr/>
          <p:nvPr/>
        </p:nvSpPr>
        <p:spPr>
          <a:xfrm>
            <a:off x="11083963" y="2027555"/>
            <a:ext cx="1759143" cy="136910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&lt;18 </a:t>
            </a:r>
            <a:r>
              <a:rPr lang="en-GB" dirty="0" err="1" smtClean="0">
                <a:solidFill>
                  <a:schemeClr val="tx1"/>
                </a:solidFill>
              </a:rPr>
              <a:t>yrs</a:t>
            </a:r>
            <a:r>
              <a:rPr lang="en-GB" dirty="0" smtClean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prior T2D: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n=8,023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excluded</a:t>
            </a:r>
          </a:p>
        </p:txBody>
      </p:sp>
    </p:spTree>
    <p:extLst>
      <p:ext uri="{BB962C8B-B14F-4D97-AF65-F5344CB8AC3E}">
        <p14:creationId xmlns:p14="http://schemas.microsoft.com/office/powerpoint/2010/main" val="1389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95</Words>
  <Application>Microsoft Office PowerPoint</Application>
  <PresentationFormat>Custom</PresentationFormat>
  <Paragraphs>36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Microsoft New Tai Lue</vt:lpstr>
      <vt:lpstr>Times New Roman</vt:lpstr>
      <vt:lpstr>Wingdings</vt:lpstr>
      <vt:lpstr>Brugerdefineret design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2021-05-19T07:51:05Z</dcterms:created>
  <dcterms:modified xsi:type="dcterms:W3CDTF">2022-01-24T09:18:23Z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